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3" r:id="rId6"/>
    <p:sldId id="261" r:id="rId7"/>
    <p:sldId id="264" r:id="rId8"/>
    <p:sldId id="260" r:id="rId9"/>
    <p:sldId id="262" r:id="rId10"/>
  </p:sldIdLst>
  <p:sldSz cx="12192000" cy="6858000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4" autoAdjust="0"/>
    <p:restoredTop sz="94660"/>
  </p:normalViewPr>
  <p:slideViewPr>
    <p:cSldViewPr snapToGrid="0">
      <p:cViewPr varScale="1">
        <p:scale>
          <a:sx n="58" d="100"/>
          <a:sy n="58" d="100"/>
        </p:scale>
        <p:origin x="77" y="52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2421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1"/>
            <a:ext cx="2972421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D7F53A-5379-4A32-8A06-7F43A6CFD5F1}" type="datetimeFigureOut">
              <a:rPr lang="en-US" smtClean="0"/>
              <a:t>3/21/2025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2972421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6"/>
            <a:ext cx="2972421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5969E5-1A22-4A76-BE3B-9FAF237982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3621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174CA-7119-4D3E-9F2B-93ED23072D14}" type="datetimeFigureOut">
              <a:rPr lang="en-US" smtClean="0"/>
              <a:t>3/21/2025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B6021-0CCD-4A97-A3E6-6D8C086C06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71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174CA-7119-4D3E-9F2B-93ED23072D14}" type="datetimeFigureOut">
              <a:rPr lang="en-US" smtClean="0"/>
              <a:t>3/21/2025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B6021-0CCD-4A97-A3E6-6D8C086C06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687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174CA-7119-4D3E-9F2B-93ED23072D14}" type="datetimeFigureOut">
              <a:rPr lang="en-US" smtClean="0"/>
              <a:t>3/21/2025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B6021-0CCD-4A97-A3E6-6D8C086C06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374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174CA-7119-4D3E-9F2B-93ED23072D14}" type="datetimeFigureOut">
              <a:rPr lang="en-US" smtClean="0"/>
              <a:t>3/21/2025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B6021-0CCD-4A97-A3E6-6D8C086C06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170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174CA-7119-4D3E-9F2B-93ED23072D14}" type="datetimeFigureOut">
              <a:rPr lang="en-US" smtClean="0"/>
              <a:t>3/21/2025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B6021-0CCD-4A97-A3E6-6D8C086C06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092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174CA-7119-4D3E-9F2B-93ED23072D14}" type="datetimeFigureOut">
              <a:rPr lang="en-US" smtClean="0"/>
              <a:t>3/21/2025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B6021-0CCD-4A97-A3E6-6D8C086C06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857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174CA-7119-4D3E-9F2B-93ED23072D14}" type="datetimeFigureOut">
              <a:rPr lang="en-US" smtClean="0"/>
              <a:t>3/21/2025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B6021-0CCD-4A97-A3E6-6D8C086C06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648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174CA-7119-4D3E-9F2B-93ED23072D14}" type="datetimeFigureOut">
              <a:rPr lang="en-US" smtClean="0"/>
              <a:t>3/21/2025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B6021-0CCD-4A97-A3E6-6D8C086C06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398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174CA-7119-4D3E-9F2B-93ED23072D14}" type="datetimeFigureOut">
              <a:rPr lang="en-US" smtClean="0"/>
              <a:t>3/21/2025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B6021-0CCD-4A97-A3E6-6D8C086C06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186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174CA-7119-4D3E-9F2B-93ED23072D14}" type="datetimeFigureOut">
              <a:rPr lang="en-US" smtClean="0"/>
              <a:t>3/21/2025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B6021-0CCD-4A97-A3E6-6D8C086C06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058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174CA-7119-4D3E-9F2B-93ED23072D14}" type="datetimeFigureOut">
              <a:rPr lang="en-US" smtClean="0"/>
              <a:t>3/21/2025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B6021-0CCD-4A97-A3E6-6D8C086C06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388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174CA-7119-4D3E-9F2B-93ED23072D14}" type="datetimeFigureOut">
              <a:rPr lang="en-US" smtClean="0"/>
              <a:t>3/21/2025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B6021-0CCD-4A97-A3E6-6D8C086C06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034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sz="4000" b="1" dirty="0"/>
          </a:p>
          <a:p>
            <a:r>
              <a:rPr lang="en-US" sz="6400" b="1" i="1" dirty="0"/>
              <a:t>Budget Presentation</a:t>
            </a:r>
          </a:p>
          <a:p>
            <a:r>
              <a:rPr lang="en-US" sz="6400" b="1" i="1" dirty="0"/>
              <a:t>March 20, 2025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1951806"/>
              </p:ext>
            </p:extLst>
          </p:nvPr>
        </p:nvGraphicFramePr>
        <p:xfrm>
          <a:off x="2048934" y="-1"/>
          <a:ext cx="8128000" cy="39962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2" imgW="38099898" imgH="19049932" progId="AcroExch.Document.DC">
                  <p:embed/>
                </p:oleObj>
              </mc:Choice>
              <mc:Fallback>
                <p:oleObj name="Acrobat Document" r:id="rId2" imgW="38099898" imgH="19049932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048934" y="-1"/>
                        <a:ext cx="8128000" cy="39962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9612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Preliminary 2025-2026 Budget Objectives/Goals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Provide a focused budget that places our students as the top priority </a:t>
            </a:r>
          </a:p>
          <a:p>
            <a:r>
              <a:rPr lang="en-US" sz="3200" dirty="0"/>
              <a:t>Maintain fiscal responsibility to our Schoharie taxpayers</a:t>
            </a:r>
          </a:p>
          <a:p>
            <a:r>
              <a:rPr lang="en-US" sz="3200" dirty="0"/>
              <a:t>Sustain fiscal capacity for the district to consistently provide programs/services for 2025-2026 and for years to come</a:t>
            </a:r>
          </a:p>
          <a:p>
            <a:r>
              <a:rPr lang="en-US" sz="3200" dirty="0"/>
              <a:t>Continuation of mandatory educational programming and support services for our students</a:t>
            </a:r>
          </a:p>
          <a:p>
            <a:r>
              <a:rPr lang="en-US" sz="3200" dirty="0"/>
              <a:t>Ensure that our students are college and/or career ready</a:t>
            </a:r>
          </a:p>
        </p:txBody>
      </p:sp>
    </p:spTree>
    <p:extLst>
      <p:ext uri="{BB962C8B-B14F-4D97-AF65-F5344CB8AC3E}">
        <p14:creationId xmlns:p14="http://schemas.microsoft.com/office/powerpoint/2010/main" val="1911084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Preliminary 2025-2026 Budget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endParaRPr lang="en-US" dirty="0"/>
          </a:p>
          <a:p>
            <a:pPr lvl="0"/>
            <a:r>
              <a:rPr lang="en-US" sz="3200" dirty="0"/>
              <a:t>Preliminary tax levy, projects for next year to be at </a:t>
            </a:r>
            <a:r>
              <a:rPr lang="en-US" sz="3200" b="1" i="1" dirty="0">
                <a:solidFill>
                  <a:srgbClr val="0070C0"/>
                </a:solidFill>
              </a:rPr>
              <a:t>2.95% </a:t>
            </a:r>
          </a:p>
          <a:p>
            <a:pPr lvl="0"/>
            <a:r>
              <a:rPr lang="en-US" sz="3200" dirty="0"/>
              <a:t>**</a:t>
            </a:r>
            <a:r>
              <a:rPr lang="en-US" sz="3200" i="1" dirty="0"/>
              <a:t>This is a $246,675 increase from the prior year</a:t>
            </a:r>
          </a:p>
          <a:p>
            <a:pPr lvl="0"/>
            <a:r>
              <a:rPr lang="en-US" sz="3200" dirty="0"/>
              <a:t>The Governor has proposed a projected </a:t>
            </a:r>
            <a:r>
              <a:rPr lang="en-US" sz="3200" b="1" dirty="0">
                <a:solidFill>
                  <a:srgbClr val="0070C0"/>
                </a:solidFill>
              </a:rPr>
              <a:t>$224,322 INCREASE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/>
              <a:t>in Foundation Aid for 2025-2026 for the Schoharie Central School District. </a:t>
            </a:r>
          </a:p>
          <a:p>
            <a:pPr lvl="0"/>
            <a:r>
              <a:rPr lang="en-US" sz="3200" dirty="0"/>
              <a:t>The Governor’s budget includes $507 million dollar increase in Foundation Aid across all school districts in NY State – With Schoharie CSD receiving a 2.66% increase compared to 2024-25.</a:t>
            </a:r>
          </a:p>
          <a:p>
            <a:pPr marL="0" lvl="0" indent="0">
              <a:buNone/>
            </a:pPr>
            <a:endParaRPr lang="en-US" sz="3200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933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Appropriation Status of the 2025-2026 Budget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i="1" dirty="0"/>
          </a:p>
          <a:p>
            <a:r>
              <a:rPr lang="en-US" b="1" dirty="0">
                <a:solidFill>
                  <a:srgbClr val="0070C0"/>
                </a:solidFill>
              </a:rPr>
              <a:t>Current projections – The district is looking at a preliminary budget of approximately </a:t>
            </a:r>
            <a:r>
              <a:rPr lang="en-US" b="1" u="sng" dirty="0">
                <a:solidFill>
                  <a:srgbClr val="0070C0"/>
                </a:solidFill>
              </a:rPr>
              <a:t>$28,752,414</a:t>
            </a:r>
            <a:r>
              <a:rPr lang="en-US" b="1" dirty="0">
                <a:solidFill>
                  <a:srgbClr val="0070C0"/>
                </a:solidFill>
              </a:rPr>
              <a:t>.</a:t>
            </a:r>
          </a:p>
          <a:p>
            <a:r>
              <a:rPr lang="en-US" b="1" dirty="0">
                <a:solidFill>
                  <a:srgbClr val="0070C0"/>
                </a:solidFill>
              </a:rPr>
              <a:t>The preliminary 2025-2026 Budget, would increase appropriations by $</a:t>
            </a:r>
            <a:r>
              <a:rPr lang="en-US" b="1" u="sng" dirty="0">
                <a:solidFill>
                  <a:srgbClr val="0070C0"/>
                </a:solidFill>
              </a:rPr>
              <a:t>1,128,493</a:t>
            </a:r>
            <a:r>
              <a:rPr lang="en-US" b="1" dirty="0">
                <a:solidFill>
                  <a:srgbClr val="0070C0"/>
                </a:solidFill>
              </a:rPr>
              <a:t> (4.09%) over 2024-2025.</a:t>
            </a:r>
          </a:p>
          <a:p>
            <a:pPr marL="0" indent="0">
              <a:buNone/>
            </a:pPr>
            <a:r>
              <a:rPr lang="en-US" i="1" u="sng" dirty="0"/>
              <a:t>Main Reasons for Budgetary Increase at this Point</a:t>
            </a:r>
            <a:r>
              <a:rPr lang="en-US" i="1" dirty="0"/>
              <a:t>:</a:t>
            </a:r>
          </a:p>
          <a:p>
            <a:r>
              <a:rPr lang="en-US" dirty="0"/>
              <a:t>Tuition Costs for students with special needs that are placed in alternative settings</a:t>
            </a:r>
          </a:p>
          <a:p>
            <a:r>
              <a:rPr lang="en-US" dirty="0"/>
              <a:t>Health insurance cost increases for both Medical/Rx Drugs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336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Appropriation Status of the 2025-2026 Budget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The preliminary increase in appropriations compared to the 2024-2025 Budget is due to the following factors: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>
                <a:solidFill>
                  <a:srgbClr val="0070C0"/>
                </a:solidFill>
              </a:rPr>
              <a:t>Increased cost of Employee Benefits – Approximately $900K</a:t>
            </a:r>
          </a:p>
          <a:p>
            <a:r>
              <a:rPr lang="en-US" b="1" dirty="0">
                <a:solidFill>
                  <a:srgbClr val="0070C0"/>
                </a:solidFill>
              </a:rPr>
              <a:t>Increase in Debt Service payments – Approximately $450K</a:t>
            </a:r>
          </a:p>
          <a:p>
            <a:r>
              <a:rPr lang="en-US" b="1" dirty="0">
                <a:solidFill>
                  <a:srgbClr val="0070C0"/>
                </a:solidFill>
              </a:rPr>
              <a:t>Continuation of increased Tuition Cost – An Approximate $400K increase over the last 2 years</a:t>
            </a:r>
          </a:p>
          <a:p>
            <a:pPr marL="0" indent="0">
              <a:buNone/>
            </a:pPr>
            <a:r>
              <a:rPr lang="en-US" dirty="0"/>
              <a:t>**</a:t>
            </a:r>
            <a:r>
              <a:rPr lang="en-US" i="1" dirty="0"/>
              <a:t>Over the course of the last 2 school years, the district as seen a</a:t>
            </a:r>
            <a:r>
              <a:rPr lang="en-US" b="1" i="1" dirty="0">
                <a:solidFill>
                  <a:srgbClr val="0070C0"/>
                </a:solidFill>
              </a:rPr>
              <a:t> 50% increase</a:t>
            </a:r>
            <a:r>
              <a:rPr lang="en-US" i="1" dirty="0"/>
              <a:t> of students who have moved into the district in need of outplaced special education services. 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089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Appropriation Status of the 2025-2026 Budget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u="sng" dirty="0"/>
              <a:t>Items needing to be finalized at this point</a:t>
            </a:r>
            <a:r>
              <a:rPr lang="en-US" sz="3200" dirty="0"/>
              <a:t>:</a:t>
            </a:r>
            <a:endParaRPr lang="en-US" dirty="0"/>
          </a:p>
          <a:p>
            <a:r>
              <a:rPr lang="en-US" sz="3200" dirty="0"/>
              <a:t>BOCES Costs</a:t>
            </a:r>
          </a:p>
          <a:p>
            <a:r>
              <a:rPr lang="en-US" sz="3200" dirty="0"/>
              <a:t>Health Insurance/Energy Costs</a:t>
            </a:r>
          </a:p>
          <a:p>
            <a:r>
              <a:rPr lang="en-US" sz="3200" dirty="0"/>
              <a:t>Student Services Costs – Public/Private School Tuition </a:t>
            </a:r>
          </a:p>
          <a:p>
            <a:pPr marL="0" indent="0">
              <a:buNone/>
            </a:pPr>
            <a:r>
              <a:rPr lang="en-US" sz="3200" dirty="0"/>
              <a:t>**</a:t>
            </a:r>
            <a:r>
              <a:rPr lang="en-US" sz="3200" b="1" dirty="0"/>
              <a:t>At this point in the budgetary process, </a:t>
            </a:r>
            <a:r>
              <a:rPr lang="en-US" sz="3200" b="1" dirty="0">
                <a:solidFill>
                  <a:srgbClr val="0070C0"/>
                </a:solidFill>
              </a:rPr>
              <a:t>our current (budget) gap falls between $300K - $400K. </a:t>
            </a:r>
          </a:p>
          <a:p>
            <a:pPr marL="0" indent="0">
              <a:buNone/>
            </a:pPr>
            <a:r>
              <a:rPr lang="en-US" sz="3200" b="1" dirty="0"/>
              <a:t>**The Budget remains fluid – These numbers (gap) will fluctuate as we refine projections /explore potential adjustments.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812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Possible Reductions in the 2025-2026 Budget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u="sng" dirty="0"/>
              <a:t>Potential Reductions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Reduction of 3 FTE positions at the Elementary School</a:t>
            </a:r>
          </a:p>
          <a:p>
            <a:r>
              <a:rPr lang="en-US" dirty="0"/>
              <a:t>Reduction of 1 FTE position at the Secondary Level</a:t>
            </a:r>
          </a:p>
          <a:p>
            <a:r>
              <a:rPr lang="en-US" dirty="0"/>
              <a:t>Reduction of 1 FTE Administrator</a:t>
            </a:r>
          </a:p>
          <a:p>
            <a:r>
              <a:rPr lang="en-US" dirty="0"/>
              <a:t>Discontinuation of Summer Enrichment (Summer 2025)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472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Revenue Status of the 2025-2026 Budget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 lnSpcReduction="10000"/>
          </a:bodyPr>
          <a:lstStyle/>
          <a:p>
            <a:endParaRPr lang="en-US" sz="3200" dirty="0"/>
          </a:p>
          <a:p>
            <a:r>
              <a:rPr lang="en-US" sz="3200" dirty="0"/>
              <a:t>The preliminary budget for 2025-26 has a </a:t>
            </a:r>
            <a:r>
              <a:rPr lang="en-US" sz="3200" b="1" i="1" dirty="0">
                <a:solidFill>
                  <a:srgbClr val="0070C0"/>
                </a:solidFill>
              </a:rPr>
              <a:t>2.95% tax levy increase </a:t>
            </a:r>
            <a:r>
              <a:rPr lang="en-US" sz="3200" dirty="0"/>
              <a:t>(including the STAR value) – </a:t>
            </a:r>
            <a:r>
              <a:rPr lang="en-US" sz="3200" b="1" dirty="0">
                <a:solidFill>
                  <a:schemeClr val="accent5"/>
                </a:solidFill>
              </a:rPr>
              <a:t>A 2.95% tax levy increase is below the 3.10% Inflation Rate over the last 12 months</a:t>
            </a:r>
            <a:r>
              <a:rPr lang="en-US" sz="3200" dirty="0"/>
              <a:t>.</a:t>
            </a:r>
          </a:p>
          <a:p>
            <a:r>
              <a:rPr lang="en-US" sz="3200" dirty="0"/>
              <a:t>This percentage </a:t>
            </a:r>
            <a:r>
              <a:rPr lang="en-US" sz="3200" b="1" dirty="0">
                <a:solidFill>
                  <a:srgbClr val="0070C0"/>
                </a:solidFill>
              </a:rPr>
              <a:t>(2.95%) </a:t>
            </a:r>
            <a:r>
              <a:rPr lang="en-US" sz="3200" dirty="0"/>
              <a:t>is calculated by the district to meet the NYS Tax Cap requirement</a:t>
            </a:r>
          </a:p>
          <a:p>
            <a:r>
              <a:rPr lang="en-US" sz="3200" dirty="0"/>
              <a:t>In the first projected State Aid runs, the Governor has allocated a projected </a:t>
            </a:r>
            <a:r>
              <a:rPr lang="en-US" sz="3200" b="1" dirty="0">
                <a:solidFill>
                  <a:srgbClr val="0070C0"/>
                </a:solidFill>
              </a:rPr>
              <a:t>$224,322 (2.66%) INCREASE </a:t>
            </a:r>
            <a:r>
              <a:rPr lang="en-US" sz="3200" dirty="0"/>
              <a:t>in NY State Foundation Aid. </a:t>
            </a:r>
          </a:p>
          <a:p>
            <a:pPr marL="0" indent="0">
              <a:buNone/>
            </a:pPr>
            <a:r>
              <a:rPr lang="en-US" sz="3200" dirty="0"/>
              <a:t>**</a:t>
            </a:r>
            <a:r>
              <a:rPr lang="en-US" sz="3200" i="1" dirty="0"/>
              <a:t>April 23, 2025 – We will provide another (Final) Budget Update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007466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Important Dates in April for the Budget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900" dirty="0"/>
              <a:t>April 21, 2025: Deadline for Submission of Voter Petitions for Propositions to be Placed on Ballot (30 days preceding budget vote)</a:t>
            </a:r>
          </a:p>
          <a:p>
            <a:r>
              <a:rPr lang="en-US" sz="2900" dirty="0"/>
              <a:t>April 21, 2025: School Board Candidate Nominating Petitions due in District Clerk’s Office by 5:00 PM (30 days preceding budget vote)</a:t>
            </a:r>
          </a:p>
          <a:p>
            <a:r>
              <a:rPr lang="en-US" sz="2900" dirty="0"/>
              <a:t>April 22, 2025: Date of Drawing by District Clerk for Determination of Order for Listing Board Candidates on Election Ballot. 9:00 AM – District Office      </a:t>
            </a:r>
          </a:p>
          <a:p>
            <a:r>
              <a:rPr lang="en-US" sz="2900" dirty="0"/>
              <a:t>April 23, 2025: </a:t>
            </a:r>
            <a:r>
              <a:rPr lang="en-US" sz="2900" u="sng" dirty="0"/>
              <a:t>Board Meeting</a:t>
            </a:r>
            <a:r>
              <a:rPr lang="en-US" sz="2900" dirty="0"/>
              <a:t> - Adopt proposed 2025-26 Budget, approval of Propositions and the Property Tax Report Card</a:t>
            </a:r>
          </a:p>
          <a:p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3768980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42281</TotalTime>
  <Words>642</Words>
  <Application>Microsoft Office PowerPoint</Application>
  <PresentationFormat>Widescreen</PresentationFormat>
  <Paragraphs>61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Acrobat Document</vt:lpstr>
      <vt:lpstr>PowerPoint Presentation</vt:lpstr>
      <vt:lpstr>Preliminary 2025-2026 Budget Objectives/Goals</vt:lpstr>
      <vt:lpstr>Preliminary 2025-2026 Budget Highlights</vt:lpstr>
      <vt:lpstr>Appropriation Status of the 2025-2026 Budget</vt:lpstr>
      <vt:lpstr>Appropriation Status of the 2025-2026 Budget</vt:lpstr>
      <vt:lpstr>Appropriation Status of the 2025-2026 Budget</vt:lpstr>
      <vt:lpstr>Possible Reductions in the 2025-2026 Budget</vt:lpstr>
      <vt:lpstr>Revenue Status of the 2025-2026 Budget</vt:lpstr>
      <vt:lpstr>Important Dates in April for the Budget Process</vt:lpstr>
    </vt:vector>
  </TitlesOfParts>
  <Company>Schoharie 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Schoharie Central School District</dc:title>
  <dc:creator>Windows User</dc:creator>
  <cp:lastModifiedBy>Jake Palmateer</cp:lastModifiedBy>
  <cp:revision>93</cp:revision>
  <cp:lastPrinted>2024-03-20T16:51:59Z</cp:lastPrinted>
  <dcterms:created xsi:type="dcterms:W3CDTF">2022-02-08T13:27:26Z</dcterms:created>
  <dcterms:modified xsi:type="dcterms:W3CDTF">2025-03-21T12:59:40Z</dcterms:modified>
</cp:coreProperties>
</file>